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</p:sldIdLst>
  <p:sldSz cx="18288000" cy="10287000"/>
  <p:notesSz cx="6858000" cy="9144000"/>
  <p:embeddedFontLst>
    <p:embeddedFont>
      <p:font typeface="League Spartan" charset="1" panose="00000800000000000000"/>
      <p:regular r:id="rId32"/>
    </p:embeddedFont>
    <p:embeddedFont>
      <p:font typeface="Glacial Indifference" charset="1" panose="00000000000000000000"/>
      <p:regular r:id="rId33"/>
    </p:embeddedFont>
    <p:embeddedFont>
      <p:font typeface="Glacial Indifference Italics" charset="1" panose="0000000000000000000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Relationship Id="rId3" Target="../media/image22.png" Type="http://schemas.openxmlformats.org/officeDocument/2006/relationships/image"/><Relationship Id="rId4" Target="../media/image23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Relationship Id="rId3" Target="../media/image25.svg" Type="http://schemas.openxmlformats.org/officeDocument/2006/relationships/image"/><Relationship Id="rId4" Target="../media/image14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Relationship Id="rId3" Target="../media/image26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Relationship Id="rId3" Target="../media/image27.png" Type="http://schemas.openxmlformats.org/officeDocument/2006/relationships/image"/><Relationship Id="rId4" Target="../media/image28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Relationship Id="rId3" Target="../media/image29.png" Type="http://schemas.openxmlformats.org/officeDocument/2006/relationships/image"/><Relationship Id="rId4" Target="../media/image30.sv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Relationship Id="rId3" Target="../media/image31.png" Type="http://schemas.openxmlformats.org/officeDocument/2006/relationships/image"/><Relationship Id="rId4" Target="../media/image32.sv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Relationship Id="rId3" Target="../media/image33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Relationship Id="rId3" Target="../media/image34.png" Type="http://schemas.openxmlformats.org/officeDocument/2006/relationships/image"/><Relationship Id="rId4" Target="../media/image35.sv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Relationship Id="rId3" Target="../media/image36.png" Type="http://schemas.openxmlformats.org/officeDocument/2006/relationships/image"/><Relationship Id="rId4" Target="../media/image37.svg" Type="http://schemas.openxmlformats.org/officeDocument/2006/relationships/image"/><Relationship Id="rId5" Target="../media/image38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Relationship Id="rId3" Target="../media/image39.png" Type="http://schemas.openxmlformats.org/officeDocument/2006/relationships/image"/><Relationship Id="rId4" Target="../media/image40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jpeg" Type="http://schemas.openxmlformats.org/officeDocument/2006/relationships/image"/><Relationship Id="rId3" Target="../media/image2.png" Type="http://schemas.openxmlformats.org/officeDocument/2006/relationships/image"/><Relationship Id="rId4" Target="../media/image10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Relationship Id="rId3" Target="../media/image41.png" Type="http://schemas.openxmlformats.org/officeDocument/2006/relationships/image"/><Relationship Id="rId4" Target="../media/image42.sv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3.jpeg" Type="http://schemas.openxmlformats.org/officeDocument/2006/relationships/image"/><Relationship Id="rId3" Target="../media/image44.jpeg" Type="http://schemas.openxmlformats.org/officeDocument/2006/relationships/image"/><Relationship Id="rId4" Target="../media/image14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5.jpeg" Type="http://schemas.openxmlformats.org/officeDocument/2006/relationships/image"/><Relationship Id="rId3" Target="../media/image46.jpeg" Type="http://schemas.openxmlformats.org/officeDocument/2006/relationships/image"/><Relationship Id="rId4" Target="../media/image47.jpeg" Type="http://schemas.openxmlformats.org/officeDocument/2006/relationships/image"/><Relationship Id="rId5" Target="../media/image48.jpeg" Type="http://schemas.openxmlformats.org/officeDocument/2006/relationships/image"/><Relationship Id="rId6" Target="../media/image14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5.jpeg" Type="http://schemas.openxmlformats.org/officeDocument/2006/relationships/image"/><Relationship Id="rId3" Target="../media/image47.jpeg" Type="http://schemas.openxmlformats.org/officeDocument/2006/relationships/image"/><Relationship Id="rId4" Target="../media/image49.jpeg" Type="http://schemas.openxmlformats.org/officeDocument/2006/relationships/image"/><Relationship Id="rId5" Target="../media/image50.jpeg" Type="http://schemas.openxmlformats.org/officeDocument/2006/relationships/image"/><Relationship Id="rId6" Target="../media/image14.pn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9.jpeg" Type="http://schemas.openxmlformats.org/officeDocument/2006/relationships/image"/><Relationship Id="rId11" Target="../media/image60.jpeg" Type="http://schemas.openxmlformats.org/officeDocument/2006/relationships/image"/><Relationship Id="rId12" Target="../media/image61.jpeg" Type="http://schemas.openxmlformats.org/officeDocument/2006/relationships/image"/><Relationship Id="rId2" Target="../media/image51.jpeg" Type="http://schemas.openxmlformats.org/officeDocument/2006/relationships/image"/><Relationship Id="rId3" Target="../media/image52.png" Type="http://schemas.openxmlformats.org/officeDocument/2006/relationships/image"/><Relationship Id="rId4" Target="../media/image53.svg" Type="http://schemas.openxmlformats.org/officeDocument/2006/relationships/image"/><Relationship Id="rId5" Target="../media/image54.png" Type="http://schemas.openxmlformats.org/officeDocument/2006/relationships/image"/><Relationship Id="rId6" Target="../media/image55.svg" Type="http://schemas.openxmlformats.org/officeDocument/2006/relationships/image"/><Relationship Id="rId7" Target="../media/image56.png" Type="http://schemas.openxmlformats.org/officeDocument/2006/relationships/image"/><Relationship Id="rId8" Target="../media/image57.svg" Type="http://schemas.openxmlformats.org/officeDocument/2006/relationships/image"/><Relationship Id="rId9" Target="../media/image58.jpe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9.jpeg" Type="http://schemas.openxmlformats.org/officeDocument/2006/relationships/image"/><Relationship Id="rId11" Target="../media/image60.jpeg" Type="http://schemas.openxmlformats.org/officeDocument/2006/relationships/image"/><Relationship Id="rId12" Target="../media/image61.jpeg" Type="http://schemas.openxmlformats.org/officeDocument/2006/relationships/image"/><Relationship Id="rId2" Target="../media/image51.jpeg" Type="http://schemas.openxmlformats.org/officeDocument/2006/relationships/image"/><Relationship Id="rId3" Target="../media/image52.png" Type="http://schemas.openxmlformats.org/officeDocument/2006/relationships/image"/><Relationship Id="rId4" Target="../media/image53.svg" Type="http://schemas.openxmlformats.org/officeDocument/2006/relationships/image"/><Relationship Id="rId5" Target="../media/image54.png" Type="http://schemas.openxmlformats.org/officeDocument/2006/relationships/image"/><Relationship Id="rId6" Target="../media/image55.svg" Type="http://schemas.openxmlformats.org/officeDocument/2006/relationships/image"/><Relationship Id="rId7" Target="../media/image56.png" Type="http://schemas.openxmlformats.org/officeDocument/2006/relationships/image"/><Relationship Id="rId8" Target="../media/image57.svg" Type="http://schemas.openxmlformats.org/officeDocument/2006/relationships/image"/><Relationship Id="rId9" Target="../media/image58.jpe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2.jpeg" Type="http://schemas.openxmlformats.org/officeDocument/2006/relationships/image"/><Relationship Id="rId3" Target="../media/image52.png" Type="http://schemas.openxmlformats.org/officeDocument/2006/relationships/image"/><Relationship Id="rId4" Target="../media/image53.svg" Type="http://schemas.openxmlformats.org/officeDocument/2006/relationships/image"/><Relationship Id="rId5" Target="../media/image54.png" Type="http://schemas.openxmlformats.org/officeDocument/2006/relationships/image"/><Relationship Id="rId6" Target="../media/image55.svg" Type="http://schemas.openxmlformats.org/officeDocument/2006/relationships/image"/><Relationship Id="rId7" Target="../media/image56.png" Type="http://schemas.openxmlformats.org/officeDocument/2006/relationships/image"/><Relationship Id="rId8" Target="../media/image57.svg" Type="http://schemas.openxmlformats.org/officeDocument/2006/relationships/image"/><Relationship Id="rId9" Target="../media/image10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Relationship Id="rId3" Target="../media/image15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jpeg" Type="http://schemas.openxmlformats.org/officeDocument/2006/relationships/image"/><Relationship Id="rId3" Target="../media/image14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jpeg" Type="http://schemas.openxmlformats.org/officeDocument/2006/relationships/image"/><Relationship Id="rId3" Target="../media/image14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jpeg" Type="http://schemas.openxmlformats.org/officeDocument/2006/relationships/image"/><Relationship Id="rId3" Target="../media/image14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jpeg" Type="http://schemas.openxmlformats.org/officeDocument/2006/relationships/image"/><Relationship Id="rId3" Target="../media/image14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jpeg" Type="http://schemas.openxmlformats.org/officeDocument/2006/relationships/image"/><Relationship Id="rId3" Target="../media/image14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Relationship Id="rId3" Target="../media/image14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7943771"/>
            <a:ext cx="2708935" cy="2343229"/>
          </a:xfrm>
          <a:custGeom>
            <a:avLst/>
            <a:gdLst/>
            <a:ahLst/>
            <a:cxnLst/>
            <a:rect r="r" b="b" t="t" l="l"/>
            <a:pathLst>
              <a:path h="2343229" w="2708935">
                <a:moveTo>
                  <a:pt x="0" y="0"/>
                </a:moveTo>
                <a:lnTo>
                  <a:pt x="2708935" y="0"/>
                </a:lnTo>
                <a:lnTo>
                  <a:pt x="2708935" y="2343229"/>
                </a:lnTo>
                <a:lnTo>
                  <a:pt x="0" y="23432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612464" y="6342747"/>
            <a:ext cx="3063073" cy="1885443"/>
          </a:xfrm>
          <a:custGeom>
            <a:avLst/>
            <a:gdLst/>
            <a:ahLst/>
            <a:cxnLst/>
            <a:rect r="r" b="b" t="t" l="l"/>
            <a:pathLst>
              <a:path h="1885443" w="3063073">
                <a:moveTo>
                  <a:pt x="0" y="0"/>
                </a:moveTo>
                <a:lnTo>
                  <a:pt x="3063072" y="0"/>
                </a:lnTo>
                <a:lnTo>
                  <a:pt x="3063072" y="1885442"/>
                </a:lnTo>
                <a:lnTo>
                  <a:pt x="0" y="18854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30697" r="0" b="-3176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895548" y="9058681"/>
            <a:ext cx="3092186" cy="912195"/>
          </a:xfrm>
          <a:custGeom>
            <a:avLst/>
            <a:gdLst/>
            <a:ahLst/>
            <a:cxnLst/>
            <a:rect r="r" b="b" t="t" l="l"/>
            <a:pathLst>
              <a:path h="912195" w="3092186">
                <a:moveTo>
                  <a:pt x="0" y="0"/>
                </a:moveTo>
                <a:lnTo>
                  <a:pt x="3092185" y="0"/>
                </a:lnTo>
                <a:lnTo>
                  <a:pt x="3092185" y="912195"/>
                </a:lnTo>
                <a:lnTo>
                  <a:pt x="0" y="9121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543013" y="7957806"/>
            <a:ext cx="2600987" cy="2600987"/>
          </a:xfrm>
          <a:custGeom>
            <a:avLst/>
            <a:gdLst/>
            <a:ahLst/>
            <a:cxnLst/>
            <a:rect r="r" b="b" t="t" l="l"/>
            <a:pathLst>
              <a:path h="2600987" w="2600987">
                <a:moveTo>
                  <a:pt x="0" y="0"/>
                </a:moveTo>
                <a:lnTo>
                  <a:pt x="2600987" y="0"/>
                </a:lnTo>
                <a:lnTo>
                  <a:pt x="2600987" y="2600988"/>
                </a:lnTo>
                <a:lnTo>
                  <a:pt x="0" y="26009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565047" y="8430090"/>
            <a:ext cx="2527102" cy="1656420"/>
          </a:xfrm>
          <a:custGeom>
            <a:avLst/>
            <a:gdLst/>
            <a:ahLst/>
            <a:cxnLst/>
            <a:rect r="r" b="b" t="t" l="l"/>
            <a:pathLst>
              <a:path h="1656420" w="2527102">
                <a:moveTo>
                  <a:pt x="0" y="0"/>
                </a:moveTo>
                <a:lnTo>
                  <a:pt x="2527102" y="0"/>
                </a:lnTo>
                <a:lnTo>
                  <a:pt x="2527102" y="1656420"/>
                </a:lnTo>
                <a:lnTo>
                  <a:pt x="0" y="16564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578966" y="7524778"/>
            <a:ext cx="4563459" cy="3467043"/>
          </a:xfrm>
          <a:custGeom>
            <a:avLst/>
            <a:gdLst/>
            <a:ahLst/>
            <a:cxnLst/>
            <a:rect r="r" b="b" t="t" l="l"/>
            <a:pathLst>
              <a:path h="3467043" w="4563459">
                <a:moveTo>
                  <a:pt x="0" y="0"/>
                </a:moveTo>
                <a:lnTo>
                  <a:pt x="4563459" y="0"/>
                </a:lnTo>
                <a:lnTo>
                  <a:pt x="4563459" y="3467044"/>
                </a:lnTo>
                <a:lnTo>
                  <a:pt x="0" y="34670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354597" y="8517653"/>
            <a:ext cx="3172332" cy="1453222"/>
          </a:xfrm>
          <a:custGeom>
            <a:avLst/>
            <a:gdLst/>
            <a:ahLst/>
            <a:cxnLst/>
            <a:rect r="r" b="b" t="t" l="l"/>
            <a:pathLst>
              <a:path h="1453222" w="3172332">
                <a:moveTo>
                  <a:pt x="0" y="0"/>
                </a:moveTo>
                <a:lnTo>
                  <a:pt x="3172332" y="0"/>
                </a:lnTo>
                <a:lnTo>
                  <a:pt x="3172332" y="1453223"/>
                </a:lnTo>
                <a:lnTo>
                  <a:pt x="0" y="145322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47133" r="0" b="-71162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4910974" y="1516634"/>
            <a:ext cx="8466051" cy="4351709"/>
          </a:xfrm>
          <a:custGeom>
            <a:avLst/>
            <a:gdLst/>
            <a:ahLst/>
            <a:cxnLst/>
            <a:rect r="r" b="b" t="t" l="l"/>
            <a:pathLst>
              <a:path h="4351709" w="8466051">
                <a:moveTo>
                  <a:pt x="0" y="0"/>
                </a:moveTo>
                <a:lnTo>
                  <a:pt x="8466052" y="0"/>
                </a:lnTo>
                <a:lnTo>
                  <a:pt x="8466052" y="4351709"/>
                </a:lnTo>
                <a:lnTo>
                  <a:pt x="0" y="435170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4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799481" y="534395"/>
            <a:ext cx="4192133" cy="2268905"/>
          </a:xfrm>
          <a:custGeom>
            <a:avLst/>
            <a:gdLst/>
            <a:ahLst/>
            <a:cxnLst/>
            <a:rect r="r" b="b" t="t" l="l"/>
            <a:pathLst>
              <a:path h="2268905" w="4192133">
                <a:moveTo>
                  <a:pt x="0" y="0"/>
                </a:moveTo>
                <a:lnTo>
                  <a:pt x="4192133" y="0"/>
                </a:lnTo>
                <a:lnTo>
                  <a:pt x="4192133" y="2268905"/>
                </a:lnTo>
                <a:lnTo>
                  <a:pt x="0" y="226890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3865498" y="3964097"/>
            <a:ext cx="10557005" cy="19042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454"/>
              </a:lnSpc>
            </a:pPr>
            <a:r>
              <a:rPr lang="en-US" sz="11797" spc="188">
                <a:solidFill>
                  <a:srgbClr val="FD5036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</a:t>
            </a:r>
            <a:r>
              <a:rPr lang="en-US" sz="11797" spc="188">
                <a:solidFill>
                  <a:srgbClr val="FFBD5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</a:t>
            </a:r>
            <a:r>
              <a:rPr lang="en-US" sz="11797" spc="188">
                <a:solidFill>
                  <a:srgbClr val="FF914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</a:t>
            </a:r>
            <a:r>
              <a:rPr lang="en-US" sz="11797" spc="188">
                <a:solidFill>
                  <a:srgbClr val="00BF63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</a:t>
            </a:r>
            <a:r>
              <a:rPr lang="en-US" sz="11797" spc="188">
                <a:solidFill>
                  <a:srgbClr val="397DC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</a:t>
            </a:r>
            <a:r>
              <a:rPr lang="en-US" sz="11797" spc="188">
                <a:solidFill>
                  <a:srgbClr val="004AA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</a:t>
            </a:r>
            <a:r>
              <a:rPr lang="en-US" sz="11797" spc="188">
                <a:solidFill>
                  <a:srgbClr val="5E17EB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4813392" y="2234631"/>
            <a:ext cx="8661215" cy="22553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490"/>
              </a:lnSpc>
              <a:spcBef>
                <a:spcPct val="0"/>
              </a:spcBef>
            </a:pPr>
            <a:r>
              <a:rPr lang="en-US" sz="13207">
                <a:solidFill>
                  <a:srgbClr val="291F6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WEAR A 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6030694" y="5528300"/>
            <a:ext cx="6226612" cy="6134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spc="183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November 2024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4991614" y="774305"/>
            <a:ext cx="1436659" cy="894542"/>
            <a:chOff x="0" y="0"/>
            <a:chExt cx="1915545" cy="1192723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009188" cy="1009188"/>
            </a:xfrm>
            <a:custGeom>
              <a:avLst/>
              <a:gdLst/>
              <a:ahLst/>
              <a:cxnLst/>
              <a:rect r="r" b="b" t="t" l="l"/>
              <a:pathLst>
                <a:path h="1009188" w="1009188">
                  <a:moveTo>
                    <a:pt x="0" y="0"/>
                  </a:moveTo>
                  <a:lnTo>
                    <a:pt x="1009188" y="0"/>
                  </a:lnTo>
                  <a:lnTo>
                    <a:pt x="1009188" y="1009188"/>
                  </a:lnTo>
                  <a:lnTo>
                    <a:pt x="0" y="10091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1324300" y="601478"/>
              <a:ext cx="591245" cy="591245"/>
            </a:xfrm>
            <a:custGeom>
              <a:avLst/>
              <a:gdLst/>
              <a:ahLst/>
              <a:cxnLst/>
              <a:rect r="r" b="b" t="t" l="l"/>
              <a:pathLst>
                <a:path h="591245" w="591245">
                  <a:moveTo>
                    <a:pt x="0" y="0"/>
                  </a:moveTo>
                  <a:lnTo>
                    <a:pt x="591245" y="0"/>
                  </a:lnTo>
                  <a:lnTo>
                    <a:pt x="591245" y="591245"/>
                  </a:lnTo>
                  <a:lnTo>
                    <a:pt x="0" y="5912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17" id="17"/>
          <p:cNvSpPr/>
          <p:nvPr/>
        </p:nvSpPr>
        <p:spPr>
          <a:xfrm flipH="false" flipV="false" rot="0">
            <a:off x="14578966" y="6141710"/>
            <a:ext cx="427811" cy="427811"/>
          </a:xfrm>
          <a:custGeom>
            <a:avLst/>
            <a:gdLst/>
            <a:ahLst/>
            <a:cxnLst/>
            <a:rect r="r" b="b" t="t" l="l"/>
            <a:pathLst>
              <a:path h="427811" w="427811">
                <a:moveTo>
                  <a:pt x="0" y="0"/>
                </a:moveTo>
                <a:lnTo>
                  <a:pt x="427810" y="0"/>
                </a:lnTo>
                <a:lnTo>
                  <a:pt x="427810" y="427811"/>
                </a:lnTo>
                <a:lnTo>
                  <a:pt x="0" y="42781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495634" y="7036653"/>
            <a:ext cx="3507275" cy="3507275"/>
          </a:xfrm>
          <a:custGeom>
            <a:avLst/>
            <a:gdLst/>
            <a:ahLst/>
            <a:cxnLst/>
            <a:rect r="r" b="b" t="t" l="l"/>
            <a:pathLst>
              <a:path h="3507275" w="3507275">
                <a:moveTo>
                  <a:pt x="0" y="0"/>
                </a:moveTo>
                <a:lnTo>
                  <a:pt x="3507275" y="0"/>
                </a:lnTo>
                <a:lnTo>
                  <a:pt x="3507275" y="3507275"/>
                </a:lnTo>
                <a:lnTo>
                  <a:pt x="0" y="35072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183812" y="4278404"/>
            <a:ext cx="5516498" cy="5516498"/>
          </a:xfrm>
          <a:custGeom>
            <a:avLst/>
            <a:gdLst/>
            <a:ahLst/>
            <a:cxnLst/>
            <a:rect r="r" b="b" t="t" l="l"/>
            <a:pathLst>
              <a:path h="5516498" w="5516498">
                <a:moveTo>
                  <a:pt x="0" y="0"/>
                </a:moveTo>
                <a:lnTo>
                  <a:pt x="5516497" y="0"/>
                </a:lnTo>
                <a:lnTo>
                  <a:pt x="5516497" y="5516498"/>
                </a:lnTo>
                <a:lnTo>
                  <a:pt x="0" y="55164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873869" y="175499"/>
            <a:ext cx="16540263" cy="51901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68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Emotions are a name we give to the way we feel about different situations, our thoughts and the physical feelings in our body.</a:t>
            </a:r>
          </a:p>
          <a:p>
            <a:pPr algn="l">
              <a:lnSpc>
                <a:spcPts val="6342"/>
              </a:lnSpc>
            </a:pPr>
          </a:p>
          <a:p>
            <a:pPr algn="l">
              <a:lnSpc>
                <a:spcPts val="6342"/>
              </a:lnSpc>
            </a:pP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688359" y="2794948"/>
            <a:ext cx="6911281" cy="8013080"/>
          </a:xfrm>
          <a:custGeom>
            <a:avLst/>
            <a:gdLst/>
            <a:ahLst/>
            <a:cxnLst/>
            <a:rect r="r" b="b" t="t" l="l"/>
            <a:pathLst>
              <a:path h="8013080" w="6911281">
                <a:moveTo>
                  <a:pt x="0" y="0"/>
                </a:moveTo>
                <a:lnTo>
                  <a:pt x="6911282" y="0"/>
                </a:lnTo>
                <a:lnTo>
                  <a:pt x="6911282" y="8013080"/>
                </a:lnTo>
                <a:lnTo>
                  <a:pt x="0" y="8013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873869" y="267715"/>
            <a:ext cx="16540263" cy="23609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68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Our emotions help us to make decisions and stay safe, happy and healthy.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4495634" y="7036653"/>
            <a:ext cx="3507275" cy="3507275"/>
          </a:xfrm>
          <a:custGeom>
            <a:avLst/>
            <a:gdLst/>
            <a:ahLst/>
            <a:cxnLst/>
            <a:rect r="r" b="b" t="t" l="l"/>
            <a:pathLst>
              <a:path h="3507275" w="3507275">
                <a:moveTo>
                  <a:pt x="0" y="0"/>
                </a:moveTo>
                <a:lnTo>
                  <a:pt x="3507275" y="0"/>
                </a:lnTo>
                <a:lnTo>
                  <a:pt x="3507275" y="3507275"/>
                </a:lnTo>
                <a:lnTo>
                  <a:pt x="0" y="35072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495634" y="7036653"/>
            <a:ext cx="3507275" cy="3507275"/>
          </a:xfrm>
          <a:custGeom>
            <a:avLst/>
            <a:gdLst/>
            <a:ahLst/>
            <a:cxnLst/>
            <a:rect r="r" b="b" t="t" l="l"/>
            <a:pathLst>
              <a:path h="3507275" w="3507275">
                <a:moveTo>
                  <a:pt x="0" y="0"/>
                </a:moveTo>
                <a:lnTo>
                  <a:pt x="3507275" y="0"/>
                </a:lnTo>
                <a:lnTo>
                  <a:pt x="3507275" y="3507275"/>
                </a:lnTo>
                <a:lnTo>
                  <a:pt x="0" y="35072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452080" y="3043669"/>
            <a:ext cx="8390328" cy="6523480"/>
          </a:xfrm>
          <a:custGeom>
            <a:avLst/>
            <a:gdLst/>
            <a:ahLst/>
            <a:cxnLst/>
            <a:rect r="r" b="b" t="t" l="l"/>
            <a:pathLst>
              <a:path h="6523480" w="8390328">
                <a:moveTo>
                  <a:pt x="0" y="0"/>
                </a:moveTo>
                <a:lnTo>
                  <a:pt x="8390327" y="0"/>
                </a:lnTo>
                <a:lnTo>
                  <a:pt x="8390327" y="6523480"/>
                </a:lnTo>
                <a:lnTo>
                  <a:pt x="0" y="65234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-1822618" y="373065"/>
            <a:ext cx="21933236" cy="55446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519"/>
              </a:lnSpc>
            </a:pPr>
            <a:r>
              <a:rPr lang="en-US" sz="67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Emotions can feel BIG, loud </a:t>
            </a:r>
          </a:p>
          <a:p>
            <a:pPr algn="ctr">
              <a:lnSpc>
                <a:spcPts val="9519"/>
              </a:lnSpc>
            </a:pPr>
            <a:r>
              <a:rPr lang="en-US" sz="67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and uncomfortable.</a:t>
            </a:r>
          </a:p>
          <a:p>
            <a:pPr algn="l">
              <a:lnSpc>
                <a:spcPts val="13531"/>
              </a:lnSpc>
            </a:pPr>
          </a:p>
          <a:p>
            <a:pPr algn="l">
              <a:lnSpc>
                <a:spcPts val="13531"/>
              </a:lnSpc>
            </a:pPr>
          </a:p>
        </p:txBody>
      </p:sp>
      <p:sp>
        <p:nvSpPr>
          <p:cNvPr name="TextBox 5" id="5"/>
          <p:cNvSpPr txBox="true"/>
          <p:nvPr/>
        </p:nvSpPr>
        <p:spPr>
          <a:xfrm rot="0">
            <a:off x="1028700" y="6900530"/>
            <a:ext cx="3560675" cy="1889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Can you think of any emotions that are big and loud?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495634" y="7036653"/>
            <a:ext cx="3507275" cy="3507275"/>
          </a:xfrm>
          <a:custGeom>
            <a:avLst/>
            <a:gdLst/>
            <a:ahLst/>
            <a:cxnLst/>
            <a:rect r="r" b="b" t="t" l="l"/>
            <a:pathLst>
              <a:path h="3507275" w="3507275">
                <a:moveTo>
                  <a:pt x="0" y="0"/>
                </a:moveTo>
                <a:lnTo>
                  <a:pt x="3507275" y="0"/>
                </a:lnTo>
                <a:lnTo>
                  <a:pt x="3507275" y="3507275"/>
                </a:lnTo>
                <a:lnTo>
                  <a:pt x="0" y="35072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534154" y="2457798"/>
            <a:ext cx="6742661" cy="7200900"/>
          </a:xfrm>
          <a:custGeom>
            <a:avLst/>
            <a:gdLst/>
            <a:ahLst/>
            <a:cxnLst/>
            <a:rect r="r" b="b" t="t" l="l"/>
            <a:pathLst>
              <a:path h="7200900" w="6742661">
                <a:moveTo>
                  <a:pt x="0" y="0"/>
                </a:moveTo>
                <a:lnTo>
                  <a:pt x="6742661" y="0"/>
                </a:lnTo>
                <a:lnTo>
                  <a:pt x="6742661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28700" y="37866"/>
            <a:ext cx="16540263" cy="39559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531"/>
              </a:lnSpc>
            </a:pPr>
            <a:r>
              <a:rPr lang="en-US" sz="67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Or they can feel BIG, loud and easy.</a:t>
            </a:r>
          </a:p>
          <a:p>
            <a:pPr algn="l">
              <a:lnSpc>
                <a:spcPts val="9015"/>
              </a:lnSpc>
            </a:pPr>
          </a:p>
          <a:p>
            <a:pPr algn="l">
              <a:lnSpc>
                <a:spcPts val="9015"/>
              </a:lnSpc>
            </a:pP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495634" y="7036653"/>
            <a:ext cx="3507275" cy="3507275"/>
          </a:xfrm>
          <a:custGeom>
            <a:avLst/>
            <a:gdLst/>
            <a:ahLst/>
            <a:cxnLst/>
            <a:rect r="r" b="b" t="t" l="l"/>
            <a:pathLst>
              <a:path h="3507275" w="3507275">
                <a:moveTo>
                  <a:pt x="0" y="0"/>
                </a:moveTo>
                <a:lnTo>
                  <a:pt x="3507275" y="0"/>
                </a:lnTo>
                <a:lnTo>
                  <a:pt x="3507275" y="3507275"/>
                </a:lnTo>
                <a:lnTo>
                  <a:pt x="0" y="35072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978769" y="4090217"/>
            <a:ext cx="6330462" cy="4114800"/>
          </a:xfrm>
          <a:custGeom>
            <a:avLst/>
            <a:gdLst/>
            <a:ahLst/>
            <a:cxnLst/>
            <a:rect r="r" b="b" t="t" l="l"/>
            <a:pathLst>
              <a:path h="4114800" w="6330462">
                <a:moveTo>
                  <a:pt x="0" y="0"/>
                </a:moveTo>
                <a:lnTo>
                  <a:pt x="6330462" y="0"/>
                </a:lnTo>
                <a:lnTo>
                  <a:pt x="633046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311487" y="493368"/>
            <a:ext cx="15665026" cy="23704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519"/>
              </a:lnSpc>
            </a:pPr>
            <a:r>
              <a:rPr lang="en-US" sz="67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There are different things we can do to cope with difficult feelings until they pass.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84948" y="168178"/>
            <a:ext cx="17817961" cy="65148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70"/>
              </a:lnSpc>
            </a:pPr>
            <a:r>
              <a:rPr lang="en-US" sz="6407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 lot of emotions are </a:t>
            </a:r>
            <a:r>
              <a:rPr lang="en-US" sz="6407" i="true">
                <a:solidFill>
                  <a:srgbClr val="000000"/>
                </a:solidFill>
                <a:latin typeface="Glacial Indifference Italics"/>
                <a:ea typeface="Glacial Indifference Italics"/>
                <a:cs typeface="Glacial Indifference Italics"/>
                <a:sym typeface="Glacial Indifference Italics"/>
              </a:rPr>
              <a:t>quieter</a:t>
            </a:r>
            <a:r>
              <a:rPr lang="en-US" sz="6407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and more difficult to spot. Bridge the Gap help young people learn more about the quieter emotions underneath the louder ones.</a:t>
            </a:r>
          </a:p>
          <a:p>
            <a:pPr algn="l">
              <a:lnSpc>
                <a:spcPts val="8495"/>
              </a:lnSpc>
            </a:pPr>
          </a:p>
          <a:p>
            <a:pPr algn="l">
              <a:lnSpc>
                <a:spcPts val="8495"/>
              </a:lnSpc>
            </a:pP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4495634" y="7036653"/>
            <a:ext cx="3507275" cy="3507275"/>
          </a:xfrm>
          <a:custGeom>
            <a:avLst/>
            <a:gdLst/>
            <a:ahLst/>
            <a:cxnLst/>
            <a:rect r="r" b="b" t="t" l="l"/>
            <a:pathLst>
              <a:path h="3507275" w="3507275">
                <a:moveTo>
                  <a:pt x="0" y="0"/>
                </a:moveTo>
                <a:lnTo>
                  <a:pt x="3507275" y="0"/>
                </a:lnTo>
                <a:lnTo>
                  <a:pt x="3507275" y="3507275"/>
                </a:lnTo>
                <a:lnTo>
                  <a:pt x="0" y="35072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86693" y="4040811"/>
            <a:ext cx="5003056" cy="5991683"/>
          </a:xfrm>
          <a:custGeom>
            <a:avLst/>
            <a:gdLst/>
            <a:ahLst/>
            <a:cxnLst/>
            <a:rect r="r" b="b" t="t" l="l"/>
            <a:pathLst>
              <a:path h="5991683" w="5003056">
                <a:moveTo>
                  <a:pt x="0" y="0"/>
                </a:moveTo>
                <a:lnTo>
                  <a:pt x="5003056" y="0"/>
                </a:lnTo>
                <a:lnTo>
                  <a:pt x="5003056" y="5991683"/>
                </a:lnTo>
                <a:lnTo>
                  <a:pt x="0" y="59916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7955061" y="6377742"/>
            <a:ext cx="6414840" cy="12511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64"/>
              </a:lnSpc>
            </a:pPr>
            <a:r>
              <a:rPr lang="en-US" sz="3617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Can you think of any emotions that are quiet and small?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359725" y="363557"/>
            <a:ext cx="10689129" cy="108044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532"/>
              </a:lnSpc>
            </a:pPr>
            <a:r>
              <a:rPr lang="en-US" sz="68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All feelings are normal and they always pass. Even the more difficult emotions serve a purpose - we aren’t meant to be happy all of the time!</a:t>
            </a:r>
          </a:p>
          <a:p>
            <a:pPr algn="l">
              <a:lnSpc>
                <a:spcPts val="9015"/>
              </a:lnSpc>
            </a:pPr>
          </a:p>
          <a:p>
            <a:pPr algn="l">
              <a:lnSpc>
                <a:spcPts val="9015"/>
              </a:lnSpc>
            </a:pP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4628407" y="7209942"/>
            <a:ext cx="3507275" cy="3507275"/>
          </a:xfrm>
          <a:custGeom>
            <a:avLst/>
            <a:gdLst/>
            <a:ahLst/>
            <a:cxnLst/>
            <a:rect r="r" b="b" t="t" l="l"/>
            <a:pathLst>
              <a:path h="3507275" w="3507275">
                <a:moveTo>
                  <a:pt x="0" y="0"/>
                </a:moveTo>
                <a:lnTo>
                  <a:pt x="3507275" y="0"/>
                </a:lnTo>
                <a:lnTo>
                  <a:pt x="3507275" y="3507275"/>
                </a:lnTo>
                <a:lnTo>
                  <a:pt x="0" y="35072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383514" y="685991"/>
            <a:ext cx="5398569" cy="6523950"/>
          </a:xfrm>
          <a:custGeom>
            <a:avLst/>
            <a:gdLst/>
            <a:ahLst/>
            <a:cxnLst/>
            <a:rect r="r" b="b" t="t" l="l"/>
            <a:pathLst>
              <a:path h="6523950" w="5398569">
                <a:moveTo>
                  <a:pt x="0" y="0"/>
                </a:moveTo>
                <a:lnTo>
                  <a:pt x="5398569" y="0"/>
                </a:lnTo>
                <a:lnTo>
                  <a:pt x="5398569" y="6523951"/>
                </a:lnTo>
                <a:lnTo>
                  <a:pt x="0" y="65239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495634" y="7036653"/>
            <a:ext cx="3507275" cy="3507275"/>
          </a:xfrm>
          <a:custGeom>
            <a:avLst/>
            <a:gdLst/>
            <a:ahLst/>
            <a:cxnLst/>
            <a:rect r="r" b="b" t="t" l="l"/>
            <a:pathLst>
              <a:path h="3507275" w="3507275">
                <a:moveTo>
                  <a:pt x="0" y="0"/>
                </a:moveTo>
                <a:lnTo>
                  <a:pt x="3507275" y="0"/>
                </a:lnTo>
                <a:lnTo>
                  <a:pt x="3507275" y="3507275"/>
                </a:lnTo>
                <a:lnTo>
                  <a:pt x="0" y="35072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129321"/>
            <a:ext cx="16540263" cy="72337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63"/>
              </a:lnSpc>
            </a:pPr>
            <a:r>
              <a:rPr lang="en-US" sz="67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Learning about emotions can be fun! Exploring them helps us to understand how they feel in our bodies and what they are telling us. </a:t>
            </a:r>
          </a:p>
          <a:p>
            <a:pPr algn="l">
              <a:lnSpc>
                <a:spcPts val="9015"/>
              </a:lnSpc>
            </a:pPr>
          </a:p>
          <a:p>
            <a:pPr algn="l">
              <a:lnSpc>
                <a:spcPts val="9015"/>
              </a:lnSpc>
            </a:pP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2543695" y="4439087"/>
            <a:ext cx="4385935" cy="5847913"/>
          </a:xfrm>
          <a:custGeom>
            <a:avLst/>
            <a:gdLst/>
            <a:ahLst/>
            <a:cxnLst/>
            <a:rect r="r" b="b" t="t" l="l"/>
            <a:pathLst>
              <a:path h="5847913" w="4385935">
                <a:moveTo>
                  <a:pt x="0" y="0"/>
                </a:moveTo>
                <a:lnTo>
                  <a:pt x="4385935" y="0"/>
                </a:lnTo>
                <a:lnTo>
                  <a:pt x="4385935" y="5847913"/>
                </a:lnTo>
                <a:lnTo>
                  <a:pt x="0" y="58479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495634" y="7036653"/>
            <a:ext cx="3507275" cy="3507275"/>
          </a:xfrm>
          <a:custGeom>
            <a:avLst/>
            <a:gdLst/>
            <a:ahLst/>
            <a:cxnLst/>
            <a:rect r="r" b="b" t="t" l="l"/>
            <a:pathLst>
              <a:path h="3507275" w="3507275">
                <a:moveTo>
                  <a:pt x="0" y="0"/>
                </a:moveTo>
                <a:lnTo>
                  <a:pt x="3507275" y="0"/>
                </a:lnTo>
                <a:lnTo>
                  <a:pt x="3507275" y="3507275"/>
                </a:lnTo>
                <a:lnTo>
                  <a:pt x="0" y="35072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828392" y="5487101"/>
            <a:ext cx="6404358" cy="4114800"/>
          </a:xfrm>
          <a:custGeom>
            <a:avLst/>
            <a:gdLst/>
            <a:ahLst/>
            <a:cxnLst/>
            <a:rect r="r" b="b" t="t" l="l"/>
            <a:pathLst>
              <a:path h="4114800" w="6404358">
                <a:moveTo>
                  <a:pt x="0" y="0"/>
                </a:moveTo>
                <a:lnTo>
                  <a:pt x="6404358" y="0"/>
                </a:lnTo>
                <a:lnTo>
                  <a:pt x="64043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719420" y="4288147"/>
            <a:ext cx="2714481" cy="5998853"/>
          </a:xfrm>
          <a:custGeom>
            <a:avLst/>
            <a:gdLst/>
            <a:ahLst/>
            <a:cxnLst/>
            <a:rect r="r" b="b" t="t" l="l"/>
            <a:pathLst>
              <a:path h="5998853" w="2714481">
                <a:moveTo>
                  <a:pt x="0" y="0"/>
                </a:moveTo>
                <a:lnTo>
                  <a:pt x="2714481" y="0"/>
                </a:lnTo>
                <a:lnTo>
                  <a:pt x="2714481" y="5998853"/>
                </a:lnTo>
                <a:lnTo>
                  <a:pt x="0" y="59988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028700" y="129321"/>
            <a:ext cx="16540263" cy="3777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63"/>
              </a:lnSpc>
            </a:pPr>
            <a:r>
              <a:rPr lang="en-US" sz="67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Wear a Rainbow day is all about helping Bridge the Gap to continue teaching children to become emotional detectives.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495634" y="7036653"/>
            <a:ext cx="3507275" cy="3507275"/>
          </a:xfrm>
          <a:custGeom>
            <a:avLst/>
            <a:gdLst/>
            <a:ahLst/>
            <a:cxnLst/>
            <a:rect r="r" b="b" t="t" l="l"/>
            <a:pathLst>
              <a:path h="3507275" w="3507275">
                <a:moveTo>
                  <a:pt x="0" y="0"/>
                </a:moveTo>
                <a:lnTo>
                  <a:pt x="3507275" y="0"/>
                </a:lnTo>
                <a:lnTo>
                  <a:pt x="3507275" y="3507275"/>
                </a:lnTo>
                <a:lnTo>
                  <a:pt x="0" y="35072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327172" y="3935952"/>
            <a:ext cx="5633655" cy="5602926"/>
          </a:xfrm>
          <a:custGeom>
            <a:avLst/>
            <a:gdLst/>
            <a:ahLst/>
            <a:cxnLst/>
            <a:rect r="r" b="b" t="t" l="l"/>
            <a:pathLst>
              <a:path h="5602926" w="5633655">
                <a:moveTo>
                  <a:pt x="0" y="0"/>
                </a:moveTo>
                <a:lnTo>
                  <a:pt x="5633656" y="0"/>
                </a:lnTo>
                <a:lnTo>
                  <a:pt x="5633656" y="5602926"/>
                </a:lnTo>
                <a:lnTo>
                  <a:pt x="0" y="56029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28700" y="685983"/>
            <a:ext cx="16540263" cy="25013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63"/>
              </a:lnSpc>
            </a:pPr>
            <a:r>
              <a:rPr lang="en-US" sz="67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This is so they feel able to reach their goals in life and feel good about themselves.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222" r="0" b="-5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734539" y="5412635"/>
            <a:ext cx="6818922" cy="4197317"/>
          </a:xfrm>
          <a:custGeom>
            <a:avLst/>
            <a:gdLst/>
            <a:ahLst/>
            <a:cxnLst/>
            <a:rect r="r" b="b" t="t" l="l"/>
            <a:pathLst>
              <a:path h="4197317" w="6818922">
                <a:moveTo>
                  <a:pt x="0" y="0"/>
                </a:moveTo>
                <a:lnTo>
                  <a:pt x="6818922" y="0"/>
                </a:lnTo>
                <a:lnTo>
                  <a:pt x="6818922" y="4197316"/>
                </a:lnTo>
                <a:lnTo>
                  <a:pt x="0" y="41973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30697" r="0" b="-3176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84159" y="786914"/>
            <a:ext cx="2560544" cy="1385842"/>
          </a:xfrm>
          <a:custGeom>
            <a:avLst/>
            <a:gdLst/>
            <a:ahLst/>
            <a:cxnLst/>
            <a:rect r="r" b="b" t="t" l="l"/>
            <a:pathLst>
              <a:path h="1385842" w="2560544">
                <a:moveTo>
                  <a:pt x="0" y="0"/>
                </a:moveTo>
                <a:lnTo>
                  <a:pt x="2560544" y="0"/>
                </a:lnTo>
                <a:lnTo>
                  <a:pt x="2560544" y="1385842"/>
                </a:lnTo>
                <a:lnTo>
                  <a:pt x="0" y="13858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366749" y="2048931"/>
            <a:ext cx="13554501" cy="30945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212"/>
              </a:lnSpc>
            </a:pPr>
            <a:r>
              <a:rPr lang="en-US" sz="5866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Our school is taking part in Wear a Rainbow Day to raise funds for Bridge the Gap Child Mental Health in Derby.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495634" y="7036653"/>
            <a:ext cx="3507275" cy="3507275"/>
          </a:xfrm>
          <a:custGeom>
            <a:avLst/>
            <a:gdLst/>
            <a:ahLst/>
            <a:cxnLst/>
            <a:rect r="r" b="b" t="t" l="l"/>
            <a:pathLst>
              <a:path h="3507275" w="3507275">
                <a:moveTo>
                  <a:pt x="0" y="0"/>
                </a:moveTo>
                <a:lnTo>
                  <a:pt x="3507275" y="0"/>
                </a:lnTo>
                <a:lnTo>
                  <a:pt x="3507275" y="3507275"/>
                </a:lnTo>
                <a:lnTo>
                  <a:pt x="0" y="35072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585012" y="6102333"/>
            <a:ext cx="5117976" cy="2181537"/>
          </a:xfrm>
          <a:custGeom>
            <a:avLst/>
            <a:gdLst/>
            <a:ahLst/>
            <a:cxnLst/>
            <a:rect r="r" b="b" t="t" l="l"/>
            <a:pathLst>
              <a:path h="2181537" w="5117976">
                <a:moveTo>
                  <a:pt x="0" y="0"/>
                </a:moveTo>
                <a:lnTo>
                  <a:pt x="5117976" y="0"/>
                </a:lnTo>
                <a:lnTo>
                  <a:pt x="5117976" y="2181537"/>
                </a:lnTo>
                <a:lnTo>
                  <a:pt x="0" y="21815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873869" y="2044237"/>
            <a:ext cx="16540263" cy="25013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63"/>
              </a:lnSpc>
            </a:pPr>
            <a:r>
              <a:rPr lang="en-US" sz="67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Here are some of the rooms where we explore emotions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98699" y="2294956"/>
            <a:ext cx="6963344" cy="6963344"/>
          </a:xfrm>
          <a:custGeom>
            <a:avLst/>
            <a:gdLst/>
            <a:ahLst/>
            <a:cxnLst/>
            <a:rect r="r" b="b" t="t" l="l"/>
            <a:pathLst>
              <a:path h="6963344" w="6963344">
                <a:moveTo>
                  <a:pt x="0" y="0"/>
                </a:moveTo>
                <a:lnTo>
                  <a:pt x="6963344" y="0"/>
                </a:lnTo>
                <a:lnTo>
                  <a:pt x="6963344" y="6963344"/>
                </a:lnTo>
                <a:lnTo>
                  <a:pt x="0" y="69633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  <a:ln w="171450" cap="rnd">
            <a:solidFill>
              <a:srgbClr val="00BF63"/>
            </a:solidFill>
            <a:prstDash val="solid"/>
            <a:round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9725957" y="2294956"/>
            <a:ext cx="6963344" cy="6963344"/>
          </a:xfrm>
          <a:custGeom>
            <a:avLst/>
            <a:gdLst/>
            <a:ahLst/>
            <a:cxnLst/>
            <a:rect r="r" b="b" t="t" l="l"/>
            <a:pathLst>
              <a:path h="6963344" w="6963344">
                <a:moveTo>
                  <a:pt x="0" y="0"/>
                </a:moveTo>
                <a:lnTo>
                  <a:pt x="6963344" y="0"/>
                </a:lnTo>
                <a:lnTo>
                  <a:pt x="6963344" y="6963344"/>
                </a:lnTo>
                <a:lnTo>
                  <a:pt x="0" y="69633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6666" r="0" b="-16666"/>
            </a:stretch>
          </a:blipFill>
          <a:ln w="171450" cap="rnd">
            <a:solidFill>
              <a:srgbClr val="D7E3F9"/>
            </a:solidFill>
            <a:prstDash val="solid"/>
            <a:round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14495634" y="7036653"/>
            <a:ext cx="3507275" cy="3507275"/>
          </a:xfrm>
          <a:custGeom>
            <a:avLst/>
            <a:gdLst/>
            <a:ahLst/>
            <a:cxnLst/>
            <a:rect r="r" b="b" t="t" l="l"/>
            <a:pathLst>
              <a:path h="3507275" w="3507275">
                <a:moveTo>
                  <a:pt x="0" y="0"/>
                </a:moveTo>
                <a:lnTo>
                  <a:pt x="3507275" y="0"/>
                </a:lnTo>
                <a:lnTo>
                  <a:pt x="3507275" y="3507275"/>
                </a:lnTo>
                <a:lnTo>
                  <a:pt x="0" y="35072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176456" y="788939"/>
            <a:ext cx="5807830" cy="12250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63"/>
              </a:lnSpc>
            </a:pPr>
            <a:r>
              <a:rPr lang="en-US" sz="67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The Greenery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9925184" y="788939"/>
            <a:ext cx="6564889" cy="12250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63"/>
              </a:lnSpc>
            </a:pPr>
            <a:r>
              <a:rPr lang="en-US" sz="67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The Cloud Room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98699" y="2294956"/>
            <a:ext cx="6963344" cy="6963344"/>
          </a:xfrm>
          <a:custGeom>
            <a:avLst/>
            <a:gdLst/>
            <a:ahLst/>
            <a:cxnLst/>
            <a:rect r="r" b="b" t="t" l="l"/>
            <a:pathLst>
              <a:path h="6963344" w="6963344">
                <a:moveTo>
                  <a:pt x="0" y="0"/>
                </a:moveTo>
                <a:lnTo>
                  <a:pt x="6963344" y="0"/>
                </a:lnTo>
                <a:lnTo>
                  <a:pt x="6963344" y="6963344"/>
                </a:lnTo>
                <a:lnTo>
                  <a:pt x="0" y="69633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  <a:ln w="171450" cap="rnd">
            <a:solidFill>
              <a:srgbClr val="00BF63"/>
            </a:solidFill>
            <a:prstDash val="solid"/>
            <a:round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9725957" y="2294956"/>
            <a:ext cx="6963344" cy="6963344"/>
          </a:xfrm>
          <a:custGeom>
            <a:avLst/>
            <a:gdLst/>
            <a:ahLst/>
            <a:cxnLst/>
            <a:rect r="r" b="b" t="t" l="l"/>
            <a:pathLst>
              <a:path h="6963344" w="6963344">
                <a:moveTo>
                  <a:pt x="0" y="0"/>
                </a:moveTo>
                <a:lnTo>
                  <a:pt x="6963344" y="0"/>
                </a:lnTo>
                <a:lnTo>
                  <a:pt x="6963344" y="6963344"/>
                </a:lnTo>
                <a:lnTo>
                  <a:pt x="0" y="69633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6666" r="0" b="-16666"/>
            </a:stretch>
          </a:blipFill>
          <a:ln w="171450" cap="rnd">
            <a:solidFill>
              <a:srgbClr val="D7E3F9"/>
            </a:solidFill>
            <a:prstDash val="solid"/>
            <a:round/>
          </a:ln>
        </p:spPr>
      </p:sp>
      <p:sp>
        <p:nvSpPr>
          <p:cNvPr name="TextBox 4" id="4"/>
          <p:cNvSpPr txBox="true"/>
          <p:nvPr/>
        </p:nvSpPr>
        <p:spPr>
          <a:xfrm rot="0">
            <a:off x="1887578" y="788939"/>
            <a:ext cx="6385587" cy="12250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63"/>
              </a:lnSpc>
            </a:pPr>
            <a:r>
              <a:rPr lang="en-US" sz="67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The Dream Room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9514289" y="838200"/>
            <a:ext cx="7745011" cy="12250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63"/>
              </a:lnSpc>
            </a:pPr>
            <a:r>
              <a:rPr lang="en-US" sz="67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The Sunlight Room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598699" y="2294323"/>
            <a:ext cx="6963977" cy="6963977"/>
          </a:xfrm>
          <a:custGeom>
            <a:avLst/>
            <a:gdLst/>
            <a:ahLst/>
            <a:cxnLst/>
            <a:rect r="r" b="b" t="t" l="l"/>
            <a:pathLst>
              <a:path h="6963977" w="6963977">
                <a:moveTo>
                  <a:pt x="0" y="0"/>
                </a:moveTo>
                <a:lnTo>
                  <a:pt x="6963977" y="0"/>
                </a:lnTo>
                <a:lnTo>
                  <a:pt x="6963977" y="6963977"/>
                </a:lnTo>
                <a:lnTo>
                  <a:pt x="0" y="69639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6666" r="0" b="-16666"/>
            </a:stretch>
          </a:blipFill>
          <a:ln w="171450" cap="rnd">
            <a:solidFill>
              <a:srgbClr val="5E4893"/>
            </a:solidFill>
            <a:prstDash val="solid"/>
            <a:round/>
          </a:ln>
        </p:spPr>
      </p:sp>
      <p:sp>
        <p:nvSpPr>
          <p:cNvPr name="Freeform 7" id="7"/>
          <p:cNvSpPr/>
          <p:nvPr/>
        </p:nvSpPr>
        <p:spPr>
          <a:xfrm flipH="false" flipV="false" rot="0">
            <a:off x="9725957" y="2294323"/>
            <a:ext cx="6963344" cy="6963344"/>
          </a:xfrm>
          <a:custGeom>
            <a:avLst/>
            <a:gdLst/>
            <a:ahLst/>
            <a:cxnLst/>
            <a:rect r="r" b="b" t="t" l="l"/>
            <a:pathLst>
              <a:path h="6963344" w="6963344">
                <a:moveTo>
                  <a:pt x="0" y="0"/>
                </a:moveTo>
                <a:lnTo>
                  <a:pt x="6963344" y="0"/>
                </a:lnTo>
                <a:lnTo>
                  <a:pt x="6963344" y="6963344"/>
                </a:lnTo>
                <a:lnTo>
                  <a:pt x="0" y="69633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16666" r="0" b="-16666"/>
            </a:stretch>
          </a:blipFill>
          <a:ln w="171450" cap="rnd">
            <a:solidFill>
              <a:srgbClr val="F5E28B"/>
            </a:solidFill>
            <a:prstDash val="solid"/>
            <a:round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14495634" y="7036653"/>
            <a:ext cx="3507275" cy="3507275"/>
          </a:xfrm>
          <a:custGeom>
            <a:avLst/>
            <a:gdLst/>
            <a:ahLst/>
            <a:cxnLst/>
            <a:rect r="r" b="b" t="t" l="l"/>
            <a:pathLst>
              <a:path h="3507275" w="3507275">
                <a:moveTo>
                  <a:pt x="0" y="0"/>
                </a:moveTo>
                <a:lnTo>
                  <a:pt x="3507275" y="0"/>
                </a:lnTo>
                <a:lnTo>
                  <a:pt x="3507275" y="3507275"/>
                </a:lnTo>
                <a:lnTo>
                  <a:pt x="0" y="35072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98699" y="2294956"/>
            <a:ext cx="6963344" cy="6963344"/>
          </a:xfrm>
          <a:custGeom>
            <a:avLst/>
            <a:gdLst/>
            <a:ahLst/>
            <a:cxnLst/>
            <a:rect r="r" b="b" t="t" l="l"/>
            <a:pathLst>
              <a:path h="6963344" w="6963344">
                <a:moveTo>
                  <a:pt x="0" y="0"/>
                </a:moveTo>
                <a:lnTo>
                  <a:pt x="6963344" y="0"/>
                </a:lnTo>
                <a:lnTo>
                  <a:pt x="6963344" y="6963344"/>
                </a:lnTo>
                <a:lnTo>
                  <a:pt x="0" y="69633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  <a:ln w="171450" cap="rnd">
            <a:solidFill>
              <a:srgbClr val="00BF63"/>
            </a:solidFill>
            <a:prstDash val="solid"/>
            <a:round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1598699" y="2294323"/>
            <a:ext cx="6963977" cy="6963977"/>
          </a:xfrm>
          <a:custGeom>
            <a:avLst/>
            <a:gdLst/>
            <a:ahLst/>
            <a:cxnLst/>
            <a:rect r="r" b="b" t="t" l="l"/>
            <a:pathLst>
              <a:path h="6963977" w="6963977">
                <a:moveTo>
                  <a:pt x="0" y="0"/>
                </a:moveTo>
                <a:lnTo>
                  <a:pt x="6963977" y="0"/>
                </a:lnTo>
                <a:lnTo>
                  <a:pt x="6963977" y="6963977"/>
                </a:lnTo>
                <a:lnTo>
                  <a:pt x="0" y="69639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6666" r="0" b="-16666"/>
            </a:stretch>
          </a:blipFill>
          <a:ln w="171450" cap="rnd">
            <a:solidFill>
              <a:srgbClr val="5E4893"/>
            </a:solidFill>
            <a:prstDash val="solid"/>
            <a:round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1598699" y="2293690"/>
            <a:ext cx="6963977" cy="6963977"/>
          </a:xfrm>
          <a:custGeom>
            <a:avLst/>
            <a:gdLst/>
            <a:ahLst/>
            <a:cxnLst/>
            <a:rect r="r" b="b" t="t" l="l"/>
            <a:pathLst>
              <a:path h="6963977" w="6963977">
                <a:moveTo>
                  <a:pt x="0" y="0"/>
                </a:moveTo>
                <a:lnTo>
                  <a:pt x="6963977" y="0"/>
                </a:lnTo>
                <a:lnTo>
                  <a:pt x="6963977" y="6963977"/>
                </a:lnTo>
                <a:lnTo>
                  <a:pt x="0" y="69639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9746" r="0" b="-13586"/>
            </a:stretch>
          </a:blipFill>
          <a:ln w="171450" cap="rnd">
            <a:gradFill>
              <a:gsLst>
                <a:gs pos="0">
                  <a:srgbClr val="FF5959">
                    <a:alpha val="100000"/>
                  </a:srgbClr>
                </a:gs>
                <a:gs pos="16667">
                  <a:srgbClr val="FDB730">
                    <a:alpha val="100000"/>
                  </a:srgbClr>
                </a:gs>
                <a:gs pos="33333">
                  <a:srgbClr val="FDDB64">
                    <a:alpha val="100000"/>
                  </a:srgbClr>
                </a:gs>
                <a:gs pos="50000">
                  <a:srgbClr val="6EED7B">
                    <a:alpha val="100000"/>
                  </a:srgbClr>
                </a:gs>
                <a:gs pos="66667">
                  <a:srgbClr val="65C0E1">
                    <a:alpha val="100000"/>
                  </a:srgbClr>
                </a:gs>
                <a:gs pos="83333">
                  <a:srgbClr val="3042E6">
                    <a:alpha val="100000"/>
                  </a:srgbClr>
                </a:gs>
                <a:gs pos="100000">
                  <a:srgbClr val="775EC8">
                    <a:alpha val="100000"/>
                  </a:srgbClr>
                </a:gs>
              </a:gsLst>
              <a:lin ang="2700000"/>
            </a:gradFill>
            <a:prstDash val="solid"/>
            <a:round/>
          </a:ln>
        </p:spPr>
      </p:sp>
      <p:sp>
        <p:nvSpPr>
          <p:cNvPr name="Freeform 5" id="5"/>
          <p:cNvSpPr/>
          <p:nvPr/>
        </p:nvSpPr>
        <p:spPr>
          <a:xfrm flipH="false" flipV="false" rot="0">
            <a:off x="9725957" y="2294956"/>
            <a:ext cx="6963344" cy="6963344"/>
          </a:xfrm>
          <a:custGeom>
            <a:avLst/>
            <a:gdLst/>
            <a:ahLst/>
            <a:cxnLst/>
            <a:rect r="r" b="b" t="t" l="l"/>
            <a:pathLst>
              <a:path h="6963344" w="6963344">
                <a:moveTo>
                  <a:pt x="0" y="0"/>
                </a:moveTo>
                <a:lnTo>
                  <a:pt x="6963344" y="0"/>
                </a:lnTo>
                <a:lnTo>
                  <a:pt x="6963344" y="6963344"/>
                </a:lnTo>
                <a:lnTo>
                  <a:pt x="0" y="69633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16666" r="0" b="-16666"/>
            </a:stretch>
          </a:blipFill>
          <a:ln w="171450" cap="rnd">
            <a:solidFill>
              <a:srgbClr val="ECBF54"/>
            </a:solidFill>
            <a:prstDash val="solid"/>
            <a:round/>
          </a:ln>
        </p:spPr>
      </p:sp>
      <p:sp>
        <p:nvSpPr>
          <p:cNvPr name="Freeform 6" id="6"/>
          <p:cNvSpPr/>
          <p:nvPr/>
        </p:nvSpPr>
        <p:spPr>
          <a:xfrm flipH="false" flipV="false" rot="0">
            <a:off x="14495634" y="7036653"/>
            <a:ext cx="3507275" cy="3507275"/>
          </a:xfrm>
          <a:custGeom>
            <a:avLst/>
            <a:gdLst/>
            <a:ahLst/>
            <a:cxnLst/>
            <a:rect r="r" b="b" t="t" l="l"/>
            <a:pathLst>
              <a:path h="3507275" w="3507275">
                <a:moveTo>
                  <a:pt x="0" y="0"/>
                </a:moveTo>
                <a:lnTo>
                  <a:pt x="3507275" y="0"/>
                </a:lnTo>
                <a:lnTo>
                  <a:pt x="3507275" y="3507275"/>
                </a:lnTo>
                <a:lnTo>
                  <a:pt x="0" y="35072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598699" y="838200"/>
            <a:ext cx="7256422" cy="12250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63"/>
              </a:lnSpc>
            </a:pPr>
            <a:r>
              <a:rPr lang="en-US" sz="67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The Rainbow Room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9514289" y="838200"/>
            <a:ext cx="7745011" cy="12250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63"/>
              </a:lnSpc>
            </a:pPr>
            <a:r>
              <a:rPr lang="en-US" sz="67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The Nest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333" r="0" b="-933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5977114" y="8448351"/>
            <a:ext cx="2118582" cy="1945243"/>
            <a:chOff x="0" y="0"/>
            <a:chExt cx="2824776" cy="259365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824776" cy="2593658"/>
            </a:xfrm>
            <a:custGeom>
              <a:avLst/>
              <a:gdLst/>
              <a:ahLst/>
              <a:cxnLst/>
              <a:rect r="r" b="b" t="t" l="l"/>
              <a:pathLst>
                <a:path h="2593658" w="2824776">
                  <a:moveTo>
                    <a:pt x="0" y="0"/>
                  </a:moveTo>
                  <a:lnTo>
                    <a:pt x="2824776" y="0"/>
                  </a:lnTo>
                  <a:lnTo>
                    <a:pt x="2824776" y="2593658"/>
                  </a:lnTo>
                  <a:lnTo>
                    <a:pt x="0" y="25936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77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198858" y="1037705"/>
              <a:ext cx="837335" cy="837335"/>
            </a:xfrm>
            <a:custGeom>
              <a:avLst/>
              <a:gdLst/>
              <a:ahLst/>
              <a:cxnLst/>
              <a:rect r="r" b="b" t="t" l="l"/>
              <a:pathLst>
                <a:path h="837335" w="837335">
                  <a:moveTo>
                    <a:pt x="0" y="0"/>
                  </a:moveTo>
                  <a:lnTo>
                    <a:pt x="837336" y="0"/>
                  </a:lnTo>
                  <a:lnTo>
                    <a:pt x="837336" y="837335"/>
                  </a:lnTo>
                  <a:lnTo>
                    <a:pt x="0" y="8373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1784537" y="1033660"/>
              <a:ext cx="841381" cy="841381"/>
            </a:xfrm>
            <a:custGeom>
              <a:avLst/>
              <a:gdLst/>
              <a:ahLst/>
              <a:cxnLst/>
              <a:rect r="r" b="b" t="t" l="l"/>
              <a:pathLst>
                <a:path h="841381" w="841381">
                  <a:moveTo>
                    <a:pt x="0" y="0"/>
                  </a:moveTo>
                  <a:lnTo>
                    <a:pt x="841381" y="0"/>
                  </a:lnTo>
                  <a:lnTo>
                    <a:pt x="841381" y="841380"/>
                  </a:lnTo>
                  <a:lnTo>
                    <a:pt x="0" y="841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028700" y="4174603"/>
            <a:ext cx="5246370" cy="5246370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 l="0" t="-11874" r="0" b="-11874"/>
              </a:stretch>
            </a:blipFill>
            <a:ln w="19050" cap="sq">
              <a:solidFill>
                <a:srgbClr val="00BF63"/>
              </a:solidFill>
              <a:prstDash val="solid"/>
              <a:miter/>
            </a:ln>
          </p:spPr>
        </p:sp>
      </p:grpSp>
      <p:grpSp>
        <p:nvGrpSpPr>
          <p:cNvPr name="Group 9" id="9"/>
          <p:cNvGrpSpPr/>
          <p:nvPr/>
        </p:nvGrpSpPr>
        <p:grpSpPr>
          <a:xfrm rot="0">
            <a:off x="4778979" y="5393835"/>
            <a:ext cx="4734065" cy="4734065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 l="0" t="-865" r="0" b="-32629"/>
              </a:stretch>
            </a:blipFill>
            <a:ln w="28575" cap="sq">
              <a:solidFill>
                <a:srgbClr val="00BF63"/>
              </a:solidFill>
              <a:prstDash val="solid"/>
              <a:miter/>
            </a:ln>
          </p:spPr>
        </p:sp>
      </p:grpSp>
      <p:grpSp>
        <p:nvGrpSpPr>
          <p:cNvPr name="Group 11" id="11"/>
          <p:cNvGrpSpPr/>
          <p:nvPr/>
        </p:nvGrpSpPr>
        <p:grpSpPr>
          <a:xfrm rot="0">
            <a:off x="9144000" y="5650931"/>
            <a:ext cx="4338896" cy="4338896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1"/>
              <a:stretch>
                <a:fillRect l="0" t="-16666" r="0" b="-16666"/>
              </a:stretch>
            </a:blipFill>
            <a:ln w="19050" cap="sq">
              <a:solidFill>
                <a:srgbClr val="00BF63"/>
              </a:solidFill>
              <a:prstDash val="solid"/>
              <a:miter/>
            </a:ln>
          </p:spPr>
        </p:sp>
      </p:grpSp>
      <p:sp>
        <p:nvSpPr>
          <p:cNvPr name="TextBox 13" id="13"/>
          <p:cNvSpPr txBox="true"/>
          <p:nvPr/>
        </p:nvSpPr>
        <p:spPr>
          <a:xfrm rot="0">
            <a:off x="1140147" y="1080561"/>
            <a:ext cx="16007705" cy="2402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81"/>
              </a:lnSpc>
            </a:pPr>
            <a:r>
              <a:rPr lang="en-US" sz="623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You can come and visit Bridge the Gap for fun groups, workshops, and our Derby Cares Café!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12656525" y="4495140"/>
            <a:ext cx="4103236" cy="4103236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2"/>
              <a:stretch>
                <a:fillRect l="0" t="-4347" r="0" b="-4347"/>
              </a:stretch>
            </a:blipFill>
            <a:ln w="19050" cap="sq">
              <a:solidFill>
                <a:srgbClr val="00BF63"/>
              </a:solidFill>
              <a:prstDash val="solid"/>
              <a:miter/>
            </a:ln>
          </p:spPr>
        </p:sp>
      </p:grpSp>
      <p:sp>
        <p:nvSpPr>
          <p:cNvPr name="TextBox 16" id="16"/>
          <p:cNvSpPr txBox="true"/>
          <p:nvPr/>
        </p:nvSpPr>
        <p:spPr>
          <a:xfrm rot="0">
            <a:off x="15784811" y="9813655"/>
            <a:ext cx="2503189" cy="3142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90"/>
              </a:lnSpc>
              <a:spcBef>
                <a:spcPct val="0"/>
              </a:spcBef>
            </a:pPr>
            <a:r>
              <a:rPr lang="en-US" sz="185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jwbridgethegap.com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333" r="0" b="-933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5977114" y="8448351"/>
            <a:ext cx="2118582" cy="1945243"/>
            <a:chOff x="0" y="0"/>
            <a:chExt cx="2824776" cy="259365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824776" cy="2593658"/>
            </a:xfrm>
            <a:custGeom>
              <a:avLst/>
              <a:gdLst/>
              <a:ahLst/>
              <a:cxnLst/>
              <a:rect r="r" b="b" t="t" l="l"/>
              <a:pathLst>
                <a:path h="2593658" w="2824776">
                  <a:moveTo>
                    <a:pt x="0" y="0"/>
                  </a:moveTo>
                  <a:lnTo>
                    <a:pt x="2824776" y="0"/>
                  </a:lnTo>
                  <a:lnTo>
                    <a:pt x="2824776" y="2593658"/>
                  </a:lnTo>
                  <a:lnTo>
                    <a:pt x="0" y="25936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77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198858" y="1037705"/>
              <a:ext cx="837335" cy="837335"/>
            </a:xfrm>
            <a:custGeom>
              <a:avLst/>
              <a:gdLst/>
              <a:ahLst/>
              <a:cxnLst/>
              <a:rect r="r" b="b" t="t" l="l"/>
              <a:pathLst>
                <a:path h="837335" w="837335">
                  <a:moveTo>
                    <a:pt x="0" y="0"/>
                  </a:moveTo>
                  <a:lnTo>
                    <a:pt x="837336" y="0"/>
                  </a:lnTo>
                  <a:lnTo>
                    <a:pt x="837336" y="837335"/>
                  </a:lnTo>
                  <a:lnTo>
                    <a:pt x="0" y="8373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1784537" y="1033660"/>
              <a:ext cx="841381" cy="841381"/>
            </a:xfrm>
            <a:custGeom>
              <a:avLst/>
              <a:gdLst/>
              <a:ahLst/>
              <a:cxnLst/>
              <a:rect r="r" b="b" t="t" l="l"/>
              <a:pathLst>
                <a:path h="841381" w="841381">
                  <a:moveTo>
                    <a:pt x="0" y="0"/>
                  </a:moveTo>
                  <a:lnTo>
                    <a:pt x="841381" y="0"/>
                  </a:lnTo>
                  <a:lnTo>
                    <a:pt x="841381" y="841380"/>
                  </a:lnTo>
                  <a:lnTo>
                    <a:pt x="0" y="841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028700" y="4174603"/>
            <a:ext cx="5246370" cy="5246370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 l="0" t="-11874" r="0" b="-11874"/>
              </a:stretch>
            </a:blipFill>
            <a:ln w="19050" cap="sq">
              <a:solidFill>
                <a:srgbClr val="00BF63"/>
              </a:solidFill>
              <a:prstDash val="solid"/>
              <a:miter/>
            </a:ln>
          </p:spPr>
        </p:sp>
      </p:grpSp>
      <p:grpSp>
        <p:nvGrpSpPr>
          <p:cNvPr name="Group 9" id="9"/>
          <p:cNvGrpSpPr/>
          <p:nvPr/>
        </p:nvGrpSpPr>
        <p:grpSpPr>
          <a:xfrm rot="0">
            <a:off x="4778979" y="5393835"/>
            <a:ext cx="4734065" cy="4734065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 l="0" t="-865" r="0" b="-32629"/>
              </a:stretch>
            </a:blipFill>
            <a:ln w="28575" cap="sq">
              <a:solidFill>
                <a:srgbClr val="00BF63"/>
              </a:solidFill>
              <a:prstDash val="solid"/>
              <a:miter/>
            </a:ln>
          </p:spPr>
        </p:sp>
      </p:grpSp>
      <p:grpSp>
        <p:nvGrpSpPr>
          <p:cNvPr name="Group 11" id="11"/>
          <p:cNvGrpSpPr/>
          <p:nvPr/>
        </p:nvGrpSpPr>
        <p:grpSpPr>
          <a:xfrm rot="0">
            <a:off x="9144000" y="5650931"/>
            <a:ext cx="4338896" cy="4338896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1"/>
              <a:stretch>
                <a:fillRect l="0" t="-16666" r="0" b="-16666"/>
              </a:stretch>
            </a:blipFill>
            <a:ln w="19050" cap="sq">
              <a:solidFill>
                <a:srgbClr val="00BF63"/>
              </a:solidFill>
              <a:prstDash val="solid"/>
              <a:miter/>
            </a:ln>
          </p:spPr>
        </p:sp>
      </p:grpSp>
      <p:sp>
        <p:nvSpPr>
          <p:cNvPr name="TextBox 13" id="13"/>
          <p:cNvSpPr txBox="true"/>
          <p:nvPr/>
        </p:nvSpPr>
        <p:spPr>
          <a:xfrm rot="0">
            <a:off x="1140147" y="1080561"/>
            <a:ext cx="16007705" cy="2402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81"/>
              </a:lnSpc>
            </a:pPr>
            <a:r>
              <a:rPr lang="en-US" sz="623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You can come and visit Bridge the Gap for fun groups, workshops, and our Derby Cares Café!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12656525" y="4495140"/>
            <a:ext cx="4103236" cy="4103236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2"/>
              <a:stretch>
                <a:fillRect l="0" t="-4347" r="0" b="-4347"/>
              </a:stretch>
            </a:blipFill>
            <a:ln w="19050" cap="sq">
              <a:solidFill>
                <a:srgbClr val="00BF63"/>
              </a:solidFill>
              <a:prstDash val="solid"/>
              <a:miter/>
            </a:ln>
          </p:spPr>
        </p:sp>
      </p:grpSp>
      <p:sp>
        <p:nvSpPr>
          <p:cNvPr name="TextBox 16" id="16"/>
          <p:cNvSpPr txBox="true"/>
          <p:nvPr/>
        </p:nvSpPr>
        <p:spPr>
          <a:xfrm rot="0">
            <a:off x="15784811" y="9813655"/>
            <a:ext cx="2503189" cy="3142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90"/>
              </a:lnSpc>
              <a:spcBef>
                <a:spcPct val="0"/>
              </a:spcBef>
            </a:pPr>
            <a:r>
              <a:rPr lang="en-US" sz="185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jwbridgethegap.com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999" r="0" b="-8999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5977114" y="8448351"/>
            <a:ext cx="2118582" cy="1945243"/>
            <a:chOff x="0" y="0"/>
            <a:chExt cx="2824776" cy="259365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824776" cy="2593658"/>
            </a:xfrm>
            <a:custGeom>
              <a:avLst/>
              <a:gdLst/>
              <a:ahLst/>
              <a:cxnLst/>
              <a:rect r="r" b="b" t="t" l="l"/>
              <a:pathLst>
                <a:path h="2593658" w="2824776">
                  <a:moveTo>
                    <a:pt x="0" y="0"/>
                  </a:moveTo>
                  <a:lnTo>
                    <a:pt x="2824776" y="0"/>
                  </a:lnTo>
                  <a:lnTo>
                    <a:pt x="2824776" y="2593658"/>
                  </a:lnTo>
                  <a:lnTo>
                    <a:pt x="0" y="25936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77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198858" y="1037705"/>
              <a:ext cx="837335" cy="837335"/>
            </a:xfrm>
            <a:custGeom>
              <a:avLst/>
              <a:gdLst/>
              <a:ahLst/>
              <a:cxnLst/>
              <a:rect r="r" b="b" t="t" l="l"/>
              <a:pathLst>
                <a:path h="837335" w="837335">
                  <a:moveTo>
                    <a:pt x="0" y="0"/>
                  </a:moveTo>
                  <a:lnTo>
                    <a:pt x="837336" y="0"/>
                  </a:lnTo>
                  <a:lnTo>
                    <a:pt x="837336" y="837335"/>
                  </a:lnTo>
                  <a:lnTo>
                    <a:pt x="0" y="8373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1784537" y="1033660"/>
              <a:ext cx="841381" cy="841381"/>
            </a:xfrm>
            <a:custGeom>
              <a:avLst/>
              <a:gdLst/>
              <a:ahLst/>
              <a:cxnLst/>
              <a:rect r="r" b="b" t="t" l="l"/>
              <a:pathLst>
                <a:path h="841381" w="841381">
                  <a:moveTo>
                    <a:pt x="0" y="0"/>
                  </a:moveTo>
                  <a:lnTo>
                    <a:pt x="841381" y="0"/>
                  </a:lnTo>
                  <a:lnTo>
                    <a:pt x="841381" y="841380"/>
                  </a:lnTo>
                  <a:lnTo>
                    <a:pt x="0" y="841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1028700" y="4142613"/>
            <a:ext cx="16007705" cy="2402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81"/>
              </a:lnSpc>
            </a:pPr>
            <a:r>
              <a:rPr lang="en-US" sz="623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Let’s brighten up our city with as many rainbows as we can!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459212" y="6545418"/>
            <a:ext cx="4497763" cy="2434321"/>
          </a:xfrm>
          <a:custGeom>
            <a:avLst/>
            <a:gdLst/>
            <a:ahLst/>
            <a:cxnLst/>
            <a:rect r="r" b="b" t="t" l="l"/>
            <a:pathLst>
              <a:path h="2434321" w="4497763">
                <a:moveTo>
                  <a:pt x="0" y="0"/>
                </a:moveTo>
                <a:lnTo>
                  <a:pt x="4497762" y="0"/>
                </a:lnTo>
                <a:lnTo>
                  <a:pt x="4497762" y="2434322"/>
                </a:lnTo>
                <a:lnTo>
                  <a:pt x="0" y="243432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140147" y="1080561"/>
            <a:ext cx="16007705" cy="2402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81"/>
              </a:lnSpc>
            </a:pPr>
            <a:r>
              <a:rPr lang="en-US" sz="623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Wear your brightest rainbow colors to help raise money for early mental health support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5784811" y="9813655"/>
            <a:ext cx="2503189" cy="3142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90"/>
              </a:lnSpc>
              <a:spcBef>
                <a:spcPct val="0"/>
              </a:spcBef>
            </a:pPr>
            <a:r>
              <a:rPr lang="en-US" sz="185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jwbridgethegap.com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140147" y="7398478"/>
            <a:ext cx="16007705" cy="10498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839"/>
              </a:lnSpc>
            </a:pPr>
            <a:r>
              <a:rPr lang="en-US" sz="563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#WearARainbow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285635" y="3470955"/>
            <a:ext cx="5336609" cy="5336609"/>
          </a:xfrm>
          <a:custGeom>
            <a:avLst/>
            <a:gdLst/>
            <a:ahLst/>
            <a:cxnLst/>
            <a:rect r="r" b="b" t="t" l="l"/>
            <a:pathLst>
              <a:path h="5336609" w="5336609">
                <a:moveTo>
                  <a:pt x="0" y="0"/>
                </a:moveTo>
                <a:lnTo>
                  <a:pt x="5336609" y="0"/>
                </a:lnTo>
                <a:lnTo>
                  <a:pt x="5336609" y="5336609"/>
                </a:lnTo>
                <a:lnTo>
                  <a:pt x="0" y="53366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0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18444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698215" y="334835"/>
            <a:ext cx="16891571" cy="12448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135"/>
              </a:lnSpc>
            </a:pPr>
            <a:r>
              <a:rPr lang="en-US" sz="7239">
                <a:solidFill>
                  <a:srgbClr val="000000">
                    <a:alpha val="89804"/>
                  </a:srgbClr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Exploring what Bridge the Gap do...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4495634" y="7036653"/>
            <a:ext cx="3507275" cy="3507275"/>
          </a:xfrm>
          <a:custGeom>
            <a:avLst/>
            <a:gdLst/>
            <a:ahLst/>
            <a:cxnLst/>
            <a:rect r="r" b="b" t="t" l="l"/>
            <a:pathLst>
              <a:path h="3507275" w="3507275">
                <a:moveTo>
                  <a:pt x="0" y="0"/>
                </a:moveTo>
                <a:lnTo>
                  <a:pt x="3507275" y="0"/>
                </a:lnTo>
                <a:lnTo>
                  <a:pt x="3507275" y="3507275"/>
                </a:lnTo>
                <a:lnTo>
                  <a:pt x="0" y="35072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 l="0" t="-9333" r="0" b="-933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495634" y="7036653"/>
            <a:ext cx="3507275" cy="3507275"/>
          </a:xfrm>
          <a:custGeom>
            <a:avLst/>
            <a:gdLst/>
            <a:ahLst/>
            <a:cxnLst/>
            <a:rect r="r" b="b" t="t" l="l"/>
            <a:pathLst>
              <a:path h="3507275" w="3507275">
                <a:moveTo>
                  <a:pt x="0" y="0"/>
                </a:moveTo>
                <a:lnTo>
                  <a:pt x="3507275" y="0"/>
                </a:lnTo>
                <a:lnTo>
                  <a:pt x="3507275" y="3507275"/>
                </a:lnTo>
                <a:lnTo>
                  <a:pt x="0" y="35072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611899" y="570260"/>
            <a:ext cx="15064203" cy="25156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134"/>
              </a:lnSpc>
            </a:pPr>
            <a:r>
              <a:rPr lang="en-US" sz="723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They help people to learn more about emotions and feelings.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42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495634" y="7036653"/>
            <a:ext cx="3507275" cy="3507275"/>
          </a:xfrm>
          <a:custGeom>
            <a:avLst/>
            <a:gdLst/>
            <a:ahLst/>
            <a:cxnLst/>
            <a:rect r="r" b="b" t="t" l="l"/>
            <a:pathLst>
              <a:path h="3507275" w="3507275">
                <a:moveTo>
                  <a:pt x="0" y="0"/>
                </a:moveTo>
                <a:lnTo>
                  <a:pt x="3507275" y="0"/>
                </a:lnTo>
                <a:lnTo>
                  <a:pt x="3507275" y="3507275"/>
                </a:lnTo>
                <a:lnTo>
                  <a:pt x="0" y="35072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74460" y="594018"/>
            <a:ext cx="17139081" cy="25307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135"/>
              </a:lnSpc>
            </a:pPr>
            <a:r>
              <a:rPr lang="en-US" sz="723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They help people to feel good about themselves!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7000"/>
            </a:blip>
            <a:stretch>
              <a:fillRect l="0" t="-9222" r="0" b="-9222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586338" y="743279"/>
            <a:ext cx="17115323" cy="25307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135"/>
              </a:lnSpc>
            </a:pPr>
            <a:r>
              <a:rPr lang="en-US" sz="723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They support people who are feeling sad or who have had a big change in their life.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4495634" y="7036653"/>
            <a:ext cx="3507275" cy="3507275"/>
          </a:xfrm>
          <a:custGeom>
            <a:avLst/>
            <a:gdLst/>
            <a:ahLst/>
            <a:cxnLst/>
            <a:rect r="r" b="b" t="t" l="l"/>
            <a:pathLst>
              <a:path h="3507275" w="3507275">
                <a:moveTo>
                  <a:pt x="0" y="0"/>
                </a:moveTo>
                <a:lnTo>
                  <a:pt x="3507275" y="0"/>
                </a:lnTo>
                <a:lnTo>
                  <a:pt x="3507275" y="3507275"/>
                </a:lnTo>
                <a:lnTo>
                  <a:pt x="0" y="35072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495634" y="7036653"/>
            <a:ext cx="3507275" cy="3507275"/>
          </a:xfrm>
          <a:custGeom>
            <a:avLst/>
            <a:gdLst/>
            <a:ahLst/>
            <a:cxnLst/>
            <a:rect r="r" b="b" t="t" l="l"/>
            <a:pathLst>
              <a:path h="3507275" w="3507275">
                <a:moveTo>
                  <a:pt x="0" y="0"/>
                </a:moveTo>
                <a:lnTo>
                  <a:pt x="3507275" y="0"/>
                </a:lnTo>
                <a:lnTo>
                  <a:pt x="3507275" y="3507275"/>
                </a:lnTo>
                <a:lnTo>
                  <a:pt x="0" y="35072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86338" y="743279"/>
            <a:ext cx="17115323" cy="25307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135"/>
              </a:lnSpc>
            </a:pPr>
            <a:r>
              <a:rPr lang="en-US" sz="723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They learn about emotions through play, creativity and having fun!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166" r="0" b="-9166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505704"/>
            <a:ext cx="15528942" cy="12448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135"/>
              </a:lnSpc>
            </a:pPr>
            <a:r>
              <a:rPr lang="en-US" sz="7239" spc="637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They enjoy themselves!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4495634" y="7036653"/>
            <a:ext cx="3507275" cy="3507275"/>
          </a:xfrm>
          <a:custGeom>
            <a:avLst/>
            <a:gdLst/>
            <a:ahLst/>
            <a:cxnLst/>
            <a:rect r="r" b="b" t="t" l="l"/>
            <a:pathLst>
              <a:path h="3507275" w="3507275">
                <a:moveTo>
                  <a:pt x="0" y="0"/>
                </a:moveTo>
                <a:lnTo>
                  <a:pt x="3507275" y="0"/>
                </a:lnTo>
                <a:lnTo>
                  <a:pt x="3507275" y="3507275"/>
                </a:lnTo>
                <a:lnTo>
                  <a:pt x="0" y="35072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4000"/>
            </a:blip>
            <a:stretch>
              <a:fillRect l="0" t="-61111" r="0" b="-6111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495634" y="7036653"/>
            <a:ext cx="3507275" cy="3507275"/>
          </a:xfrm>
          <a:custGeom>
            <a:avLst/>
            <a:gdLst/>
            <a:ahLst/>
            <a:cxnLst/>
            <a:rect r="r" b="b" t="t" l="l"/>
            <a:pathLst>
              <a:path h="3507275" w="3507275">
                <a:moveTo>
                  <a:pt x="0" y="0"/>
                </a:moveTo>
                <a:lnTo>
                  <a:pt x="3507275" y="0"/>
                </a:lnTo>
                <a:lnTo>
                  <a:pt x="3507275" y="3507275"/>
                </a:lnTo>
                <a:lnTo>
                  <a:pt x="0" y="35072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236062" y="528509"/>
            <a:ext cx="11621453" cy="12448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135"/>
              </a:lnSpc>
            </a:pPr>
            <a:r>
              <a:rPr lang="en-US" sz="723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So, what are emotions?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DAGVmZqr2GM</dc:identifier>
  <dcterms:modified xsi:type="dcterms:W3CDTF">2011-08-01T06:04:30Z</dcterms:modified>
  <cp:revision>1</cp:revision>
  <dc:title>Copy of what do we do? Adult and child sessions.</dc:title>
</cp:coreProperties>
</file>